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8"/>
  </p:notesMasterIdLst>
  <p:sldIdLst>
    <p:sldId id="277" r:id="rId2"/>
    <p:sldId id="256" r:id="rId3"/>
    <p:sldId id="275" r:id="rId4"/>
    <p:sldId id="279" r:id="rId5"/>
    <p:sldId id="289" r:id="rId6"/>
    <p:sldId id="272" r:id="rId7"/>
    <p:sldId id="259" r:id="rId8"/>
    <p:sldId id="257" r:id="rId9"/>
    <p:sldId id="258" r:id="rId10"/>
    <p:sldId id="260" r:id="rId11"/>
    <p:sldId id="263" r:id="rId12"/>
    <p:sldId id="278" r:id="rId13"/>
    <p:sldId id="264" r:id="rId14"/>
    <p:sldId id="265" r:id="rId15"/>
    <p:sldId id="266" r:id="rId16"/>
    <p:sldId id="269" r:id="rId17"/>
    <p:sldId id="268" r:id="rId18"/>
    <p:sldId id="287" r:id="rId19"/>
    <p:sldId id="286" r:id="rId20"/>
    <p:sldId id="262" r:id="rId21"/>
    <p:sldId id="270" r:id="rId22"/>
    <p:sldId id="282" r:id="rId23"/>
    <p:sldId id="285" r:id="rId24"/>
    <p:sldId id="283" r:id="rId25"/>
    <p:sldId id="288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AD3A7-9980-47EC-A4B9-A3A0722F4D77}" type="datetimeFigureOut">
              <a:rPr lang="en-US"/>
              <a:t>10/9/2015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531D7-24B8-4143-A8AA-F50332E74C9A}" type="slidenum">
              <a:rPr lang="en-US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0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6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8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3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4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8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42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6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8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2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6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0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96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6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55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30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2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40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531D7-24B8-4143-A8AA-F50332E74C9A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9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98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82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5642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5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0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4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7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34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258" y="230188"/>
            <a:ext cx="1676634" cy="1276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814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7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1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0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1FA7AC5-6045-4418-8E60-F48788734473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8C71CAF9-4461-454A-B702-D536C3775752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ttangolo 7"/>
          <p:cNvSpPr>
            <a:spLocks noChangeAspect="1"/>
          </p:cNvSpPr>
          <p:nvPr userDrawn="1"/>
        </p:nvSpPr>
        <p:spPr>
          <a:xfrm>
            <a:off x="9982200" y="230188"/>
            <a:ext cx="1676634" cy="1276528"/>
          </a:xfrm>
          <a:prstGeom prst="rect">
            <a:avLst/>
          </a:prstGeom>
          <a:blipFill dpi="0" rotWithShape="1">
            <a:blip r:embed="rId20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839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548680"/>
            <a:ext cx="4076874" cy="570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56" y="3000648"/>
            <a:ext cx="5132288" cy="38492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0" name="TextBox 9"/>
          <p:cNvSpPr txBox="1"/>
          <p:nvPr/>
        </p:nvSpPr>
        <p:spPr>
          <a:xfrm>
            <a:off x="1919536" y="1556793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Workshop IoT – Internet of Things</a:t>
            </a:r>
          </a:p>
          <a:p>
            <a:pPr algn="ctr"/>
            <a:endParaRPr lang="en-US" sz="1600" i="1" dirty="0"/>
          </a:p>
          <a:p>
            <a:pPr algn="ctr"/>
            <a:r>
              <a:rPr lang="en-US" sz="2400" i="1" dirty="0" err="1"/>
              <a:t>DotNetLiguria</a:t>
            </a:r>
            <a:r>
              <a:rPr lang="en-US" sz="2400" i="1" dirty="0"/>
              <a:t> </a:t>
            </a:r>
            <a:r>
              <a:rPr lang="en-US" sz="2400" i="1" dirty="0" err="1"/>
              <a:t>presso</a:t>
            </a:r>
            <a:r>
              <a:rPr lang="en-US" sz="2400" i="1" dirty="0"/>
              <a:t> </a:t>
            </a:r>
            <a:r>
              <a:rPr lang="en-US" sz="2400" i="1" dirty="0" err="1"/>
              <a:t>l'Ordine</a:t>
            </a:r>
            <a:r>
              <a:rPr lang="en-US" sz="2400" i="1" dirty="0"/>
              <a:t> </a:t>
            </a:r>
            <a:r>
              <a:rPr lang="en-US" sz="2400" i="1" dirty="0" err="1"/>
              <a:t>degli</a:t>
            </a:r>
            <a:r>
              <a:rPr lang="en-US" sz="2400" i="1" dirty="0"/>
              <a:t> </a:t>
            </a:r>
            <a:r>
              <a:rPr lang="en-US" sz="2400" i="1" dirty="0" err="1"/>
              <a:t>Ingegneri</a:t>
            </a:r>
            <a:r>
              <a:rPr lang="en-US" sz="2400" i="1" dirty="0"/>
              <a:t> di Genova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258" y="230188"/>
            <a:ext cx="1676634" cy="1276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765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Windows 10</a:t>
            </a:r>
            <a:endParaRPr lang="en-US" dirty="0"/>
          </a:p>
        </p:txBody>
      </p:sp>
      <p:pic>
        <p:nvPicPr>
          <p:cNvPr id="4" name="Content Placeholder 3" descr="3583.08[1]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12" y="1825625"/>
            <a:ext cx="7875751" cy="4351338"/>
          </a:xfrm>
        </p:spPr>
      </p:pic>
    </p:spTree>
    <p:extLst>
      <p:ext uri="{BB962C8B-B14F-4D97-AF65-F5344CB8AC3E}">
        <p14:creationId xmlns:p14="http://schemas.microsoft.com/office/powerpoint/2010/main" val="2821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Windows 10 IoT </a:t>
            </a:r>
            <a:r>
              <a:rPr lang="it-IT" dirty="0" err="1" smtClean="0"/>
              <a:t>Editions</a:t>
            </a:r>
            <a:endParaRPr lang="it-IT" dirty="0"/>
          </a:p>
        </p:txBody>
      </p:sp>
      <p:pic>
        <p:nvPicPr>
          <p:cNvPr id="10" name="Segnaposto contenut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41" y="1825625"/>
            <a:ext cx="89056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dev.windows.com/</a:t>
            </a:r>
            <a:r>
              <a:rPr lang="it-IT" dirty="0" err="1" smtClean="0"/>
              <a:t>iot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31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devices</a:t>
            </a:r>
            <a:endParaRPr lang="en-US" dirty="0"/>
          </a:p>
        </p:txBody>
      </p:sp>
      <p:pic>
        <p:nvPicPr>
          <p:cNvPr id="3074" name="Picture 2" descr="IoT-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101" y="2046733"/>
            <a:ext cx="7153797" cy="40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7315200" y="2046732"/>
            <a:ext cx="2357698" cy="4020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Coming</a:t>
            </a:r>
            <a:b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Soon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9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Raspberry</a:t>
            </a:r>
            <a:r>
              <a:rPr lang="it-IT" dirty="0" smtClean="0"/>
              <a:t> </a:t>
            </a:r>
            <a:r>
              <a:rPr lang="it-IT" dirty="0" err="1" smtClean="0"/>
              <a:t>Pi</a:t>
            </a:r>
            <a:r>
              <a:rPr lang="it-IT" dirty="0" smtClean="0"/>
              <a:t> 2 B+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83" y="2577465"/>
            <a:ext cx="4053421" cy="2847657"/>
          </a:xfrm>
          <a:prstGeom prst="rect">
            <a:avLst/>
          </a:prstGeom>
        </p:spPr>
      </p:pic>
      <p:sp>
        <p:nvSpPr>
          <p:cNvPr id="9" name="Segnaposto contenuto 8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ARM Cortex-A7 CPU 900MHz quad-core</a:t>
            </a:r>
          </a:p>
          <a:p>
            <a:r>
              <a:rPr lang="en-US" dirty="0" smtClean="0"/>
              <a:t>1GB RAM</a:t>
            </a:r>
          </a:p>
          <a:p>
            <a:r>
              <a:rPr lang="en-US" dirty="0" smtClean="0"/>
              <a:t>4 USB ports</a:t>
            </a:r>
          </a:p>
          <a:p>
            <a:r>
              <a:rPr lang="en-US" dirty="0" smtClean="0"/>
              <a:t>40 GPIO pins (17 generics)</a:t>
            </a:r>
          </a:p>
          <a:p>
            <a:r>
              <a:rPr lang="en-US" dirty="0" smtClean="0"/>
              <a:t>Full HDMI port</a:t>
            </a:r>
          </a:p>
          <a:p>
            <a:r>
              <a:rPr lang="en-US" dirty="0" smtClean="0"/>
              <a:t>10/100 Ethernet port</a:t>
            </a:r>
          </a:p>
          <a:p>
            <a:r>
              <a:rPr lang="en-US" dirty="0" smtClean="0"/>
              <a:t>3.5mm audio jack and composite video</a:t>
            </a:r>
          </a:p>
          <a:p>
            <a:r>
              <a:rPr lang="en-US" dirty="0" smtClean="0"/>
              <a:t>Camera interface (CSI)</a:t>
            </a:r>
          </a:p>
          <a:p>
            <a:r>
              <a:rPr lang="en-US" dirty="0" smtClean="0"/>
              <a:t>Display interface (DSI)</a:t>
            </a:r>
          </a:p>
          <a:p>
            <a:r>
              <a:rPr lang="en-US" dirty="0" smtClean="0"/>
              <a:t>Micro SD card slot</a:t>
            </a:r>
          </a:p>
          <a:p>
            <a:r>
              <a:rPr lang="en-US" dirty="0" err="1" smtClean="0"/>
              <a:t>VideoCore</a:t>
            </a:r>
            <a:r>
              <a:rPr lang="en-US" dirty="0" smtClean="0"/>
              <a:t> IV 3D graphics core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Wifi</a:t>
            </a:r>
            <a:r>
              <a:rPr lang="en-US" dirty="0" smtClean="0"/>
              <a:t> / Bluetooth</a:t>
            </a:r>
          </a:p>
        </p:txBody>
      </p:sp>
    </p:spTree>
    <p:extLst>
      <p:ext uri="{BB962C8B-B14F-4D97-AF65-F5344CB8AC3E}">
        <p14:creationId xmlns:p14="http://schemas.microsoft.com/office/powerpoint/2010/main" val="106948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</p:txBody>
      </p:sp>
      <p:sp>
        <p:nvSpPr>
          <p:cNvPr id="6" name="Segnaposto contenut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Raspberry Pi 2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5V Micro USB power supply</a:t>
            </a:r>
            <a:r>
              <a:rPr lang="en-US" dirty="0" smtClean="0"/>
              <a:t> - min 1.0A, recommended &gt;2.0A.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8GB micro SD card</a:t>
            </a:r>
            <a:r>
              <a:rPr lang="en-US" dirty="0" smtClean="0"/>
              <a:t> - class 10 or better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Download </a:t>
            </a:r>
            <a:r>
              <a:rPr lang="en-US" b="1" dirty="0"/>
              <a:t>a Windows 10 </a:t>
            </a:r>
            <a:r>
              <a:rPr lang="en-US" b="1" dirty="0" err="1"/>
              <a:t>IoT</a:t>
            </a:r>
            <a:r>
              <a:rPr lang="en-US" b="1" dirty="0"/>
              <a:t> Core </a:t>
            </a:r>
            <a:r>
              <a:rPr lang="en-US" b="1" dirty="0" smtClean="0"/>
              <a:t>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PC running Windows </a:t>
            </a:r>
            <a:r>
              <a:rPr lang="en-US" b="1" dirty="0" smtClean="0"/>
              <a:t>10</a:t>
            </a:r>
            <a:endParaRPr lang="en-US" dirty="0"/>
          </a:p>
        </p:txBody>
      </p:sp>
      <p:pic>
        <p:nvPicPr>
          <p:cNvPr id="6148" name="Picture 4" descr="http://ms-iot.github.io/content/images/SetupRPI/ImageHelper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23" y="1825625"/>
            <a:ext cx="408859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2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Set up </a:t>
            </a:r>
            <a:r>
              <a:rPr lang="it-IT" dirty="0" err="1" smtClean="0"/>
              <a:t>your</a:t>
            </a:r>
            <a:r>
              <a:rPr lang="it-IT" dirty="0" smtClean="0"/>
              <a:t> PC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589666"/>
            <a:ext cx="5024438" cy="2823255"/>
          </a:xfrm>
          <a:prstGeom prst="rect">
            <a:avLst/>
          </a:prstGeom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Windows 10 (version 10.0.10240) or better</a:t>
            </a:r>
            <a:endParaRPr lang="it-IT" b="1" dirty="0"/>
          </a:p>
          <a:p>
            <a:pPr marL="514350" indent="-514350">
              <a:buFont typeface="+mj-lt"/>
              <a:buAutoNum type="arabicPeriod"/>
            </a:pPr>
            <a:r>
              <a:rPr lang="it-IT" b="1" dirty="0"/>
              <a:t>Visual Studio </a:t>
            </a:r>
            <a:r>
              <a:rPr lang="it-IT" b="1" dirty="0" smtClean="0"/>
              <a:t>2015</a:t>
            </a:r>
            <a:endParaRPr lang="it-IT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b="1" dirty="0" smtClean="0"/>
              <a:t>UWA </a:t>
            </a:r>
            <a:r>
              <a:rPr lang="en-US" b="1" dirty="0"/>
              <a:t>Development Tools</a:t>
            </a:r>
            <a:endParaRPr lang="en-US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it-IT" b="1" dirty="0"/>
              <a:t>Tools and Windows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Windows </a:t>
            </a:r>
            <a:r>
              <a:rPr lang="en-US" b="1" dirty="0" err="1"/>
              <a:t>IoT</a:t>
            </a:r>
            <a:r>
              <a:rPr lang="en-US" b="1" dirty="0"/>
              <a:t> Core Project Templates</a:t>
            </a:r>
          </a:p>
          <a:p>
            <a:pPr marL="514350" indent="-514350">
              <a:buFont typeface="+mj-lt"/>
              <a:buAutoNum type="arabicPeriod"/>
            </a:pPr>
            <a:r>
              <a:rPr lang="it-IT" b="1" dirty="0" err="1"/>
              <a:t>Enable</a:t>
            </a:r>
            <a:r>
              <a:rPr lang="it-IT" b="1" dirty="0"/>
              <a:t> </a:t>
            </a:r>
            <a:r>
              <a:rPr lang="it-IT" b="1" dirty="0" err="1"/>
              <a:t>developer</a:t>
            </a:r>
            <a:r>
              <a:rPr lang="it-IT" b="1" dirty="0"/>
              <a:t> mode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31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Ready…</a:t>
            </a:r>
            <a:endParaRPr lang="it-IT" dirty="0"/>
          </a:p>
        </p:txBody>
      </p:sp>
      <p:pic>
        <p:nvPicPr>
          <p:cNvPr id="7170" name="Picture 2" descr="http://ms-iot.github.io/content/images/DefaultAppRpi2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36396" y="1825625"/>
            <a:ext cx="5801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Legacy</a:t>
            </a:r>
            <a:r>
              <a:rPr lang="it-IT" dirty="0" smtClean="0"/>
              <a:t> Web </a:t>
            </a:r>
            <a:r>
              <a:rPr lang="it-IT" dirty="0" err="1" smtClean="0"/>
              <a:t>App</a:t>
            </a:r>
            <a:endParaRPr lang="en-US" dirty="0"/>
          </a:p>
        </p:txBody>
      </p:sp>
      <p:pic>
        <p:nvPicPr>
          <p:cNvPr id="9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34" y="2195522"/>
            <a:ext cx="4115331" cy="4115331"/>
          </a:xfrm>
        </p:spPr>
      </p:pic>
    </p:spTree>
    <p:extLst>
      <p:ext uri="{BB962C8B-B14F-4D97-AF65-F5344CB8AC3E}">
        <p14:creationId xmlns:p14="http://schemas.microsoft.com/office/powerpoint/2010/main" val="257213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IoTennis</a:t>
            </a:r>
            <a:endParaRPr lang="en-US" dirty="0"/>
          </a:p>
        </p:txBody>
      </p:sp>
      <p:pic>
        <p:nvPicPr>
          <p:cNvPr id="8" name="Segnaposto contenut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89" y="3237591"/>
            <a:ext cx="1371777" cy="1371777"/>
          </a:xfrm>
          <a:prstGeom prst="rect">
            <a:avLst/>
          </a:prstGeom>
        </p:spPr>
      </p:pic>
      <p:pic>
        <p:nvPicPr>
          <p:cNvPr id="12" name="Segnaposto contenut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92" y="1690688"/>
            <a:ext cx="1371777" cy="1371777"/>
          </a:xfrm>
          <a:prstGeom prst="rect">
            <a:avLst/>
          </a:prstGeom>
        </p:spPr>
      </p:pic>
      <p:pic>
        <p:nvPicPr>
          <p:cNvPr id="13" name="Segnaposto contenuto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91" y="4784494"/>
            <a:ext cx="1371777" cy="1371777"/>
          </a:xfrm>
          <a:prstGeom prst="rect">
            <a:avLst/>
          </a:prstGeom>
        </p:spPr>
      </p:pic>
      <p:pic>
        <p:nvPicPr>
          <p:cNvPr id="1026" name="Picture 2" descr="https://avatars3.githubusercontent.com/u/931666?v=3&amp;s=28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938" y="2904216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avatars3.githubusercontent.com/u/931666?v=3&amp;s=28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32" y="2904216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edefozelders.com/images/asp-net-ozel-d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60" y="3290588"/>
            <a:ext cx="1905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ccia a destra 13"/>
          <p:cNvSpPr/>
          <p:nvPr/>
        </p:nvSpPr>
        <p:spPr>
          <a:xfrm>
            <a:off x="2698666" y="3570967"/>
            <a:ext cx="2230845" cy="487129"/>
          </a:xfrm>
          <a:prstGeom prst="rightArrow">
            <a:avLst/>
          </a:prstGeom>
          <a:solidFill>
            <a:srgbClr val="0010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o 16"/>
          <p:cNvGrpSpPr/>
          <p:nvPr/>
        </p:nvGrpSpPr>
        <p:grpSpPr>
          <a:xfrm>
            <a:off x="7251408" y="3016251"/>
            <a:ext cx="2732564" cy="1819585"/>
            <a:chOff x="7604763" y="3016251"/>
            <a:chExt cx="1817882" cy="1819585"/>
          </a:xfrm>
        </p:grpSpPr>
        <p:sp>
          <p:nvSpPr>
            <p:cNvPr id="16" name="Freccia angolare in su 15"/>
            <p:cNvSpPr/>
            <p:nvPr/>
          </p:nvSpPr>
          <p:spPr>
            <a:xfrm>
              <a:off x="7604763" y="3016251"/>
              <a:ext cx="1817882" cy="1041845"/>
            </a:xfrm>
            <a:prstGeom prst="bentUpArrow">
              <a:avLst/>
            </a:prstGeom>
            <a:solidFill>
              <a:srgbClr val="00103F"/>
            </a:solidFill>
            <a:ln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ccia angolare in su 18"/>
            <p:cNvSpPr/>
            <p:nvPr/>
          </p:nvSpPr>
          <p:spPr>
            <a:xfrm flipV="1">
              <a:off x="7604763" y="3793991"/>
              <a:ext cx="1817882" cy="1041845"/>
            </a:xfrm>
            <a:prstGeom prst="bentUpArrow">
              <a:avLst/>
            </a:prstGeom>
            <a:solidFill>
              <a:srgbClr val="00103F"/>
            </a:solidFill>
            <a:ln cap="flat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3363513" y="4599828"/>
            <a:ext cx="1109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5195023" y="4651170"/>
            <a:ext cx="179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7635161" y="4201414"/>
            <a:ext cx="1254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Freccia a destra 23"/>
          <p:cNvSpPr/>
          <p:nvPr/>
        </p:nvSpPr>
        <p:spPr>
          <a:xfrm flipH="1">
            <a:off x="2717453" y="4058096"/>
            <a:ext cx="2230845" cy="487129"/>
          </a:xfrm>
          <a:prstGeom prst="rightArrow">
            <a:avLst/>
          </a:prstGeom>
          <a:solidFill>
            <a:srgbClr val="0010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2" grpId="0"/>
      <p:bldP spid="23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Windows 10 for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Device for desktop </a:t>
            </a:r>
            <a:r>
              <a:rPr lang="it-IT" dirty="0" err="1" smtClean="0"/>
              <a:t>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GO!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3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HC-SR04</a:t>
            </a:r>
            <a:endParaRPr lang="it-IT" dirty="0"/>
          </a:p>
        </p:txBody>
      </p:sp>
      <p:pic>
        <p:nvPicPr>
          <p:cNvPr id="8" name="Picture 4" descr="https://playground2014.files.wordpress.com/2014/01/hc-sr04_datasheet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2257901"/>
            <a:ext cx="5033962" cy="348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obotics.jcu.io/images/ultrasonic/UltrasonicSensor-Operation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94" y="2687008"/>
            <a:ext cx="4000000" cy="2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8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Components</a:t>
            </a:r>
            <a:endParaRPr lang="it-IT" dirty="0"/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 smtClean="0"/>
              <a:t>Ranging</a:t>
            </a:r>
            <a:r>
              <a:rPr lang="it-IT" dirty="0" smtClean="0"/>
              <a:t> </a:t>
            </a:r>
            <a:r>
              <a:rPr lang="it-IT" dirty="0" err="1" smtClean="0"/>
              <a:t>Module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Logic</a:t>
            </a:r>
            <a:r>
              <a:rPr lang="it-IT" dirty="0"/>
              <a:t> Level </a:t>
            </a:r>
            <a:r>
              <a:rPr lang="it-IT" dirty="0" smtClean="0"/>
              <a:t>Converter</a:t>
            </a:r>
            <a:endParaRPr lang="it-IT" dirty="0"/>
          </a:p>
        </p:txBody>
      </p:sp>
      <p:pic>
        <p:nvPicPr>
          <p:cNvPr id="11" name="Picture 2" descr="SparkFun Logic Level Converter - Bi-Directional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5319" y="2505075"/>
            <a:ext cx="3684588" cy="3684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http://electronicspanga.com/wp-content/uploads/2015/06/hc-sr04-Pang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505075"/>
            <a:ext cx="3684588" cy="3684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902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ttore 1 6"/>
          <p:cNvCxnSpPr/>
          <p:nvPr/>
        </p:nvCxnSpPr>
        <p:spPr>
          <a:xfrm>
            <a:off x="5061098" y="1828800"/>
            <a:ext cx="0" cy="4071696"/>
          </a:xfrm>
          <a:prstGeom prst="line">
            <a:avLst/>
          </a:prstGeom>
          <a:ln w="6350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Wires</a:t>
            </a:r>
            <a:endParaRPr lang="it-IT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628936" y="2819963"/>
            <a:ext cx="857250" cy="69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4639096" y="4021240"/>
            <a:ext cx="857250" cy="69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8837689" y="2830870"/>
            <a:ext cx="917458" cy="5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9977613" y="2830870"/>
            <a:ext cx="917458" cy="5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7689" y="4288157"/>
            <a:ext cx="917458" cy="5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7613" y="4288157"/>
            <a:ext cx="917458" cy="58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276338" y="3052482"/>
            <a:ext cx="3409875" cy="2286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3783082" y="497319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3.3V</a:t>
            </a:r>
            <a:endParaRPr lang="it-IT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405749" y="496352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5V</a:t>
            </a:r>
            <a:endParaRPr lang="it-IT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30" name="Connettore 4 29"/>
          <p:cNvCxnSpPr>
            <a:endCxn id="1028" idx="2"/>
          </p:cNvCxnSpPr>
          <p:nvPr/>
        </p:nvCxnSpPr>
        <p:spPr>
          <a:xfrm flipV="1">
            <a:off x="5461000" y="2830870"/>
            <a:ext cx="3835418" cy="575818"/>
          </a:xfrm>
          <a:prstGeom prst="bentConnector4">
            <a:avLst>
              <a:gd name="adj1" fmla="val 55940"/>
              <a:gd name="adj2" fmla="val 191402"/>
            </a:avLst>
          </a:prstGeom>
          <a:ln w="88900" cmpd="dbl">
            <a:solidFill>
              <a:schemeClr val="accent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5" name="Connettore 4 1024"/>
          <p:cNvCxnSpPr>
            <a:endCxn id="10" idx="2"/>
          </p:cNvCxnSpPr>
          <p:nvPr/>
        </p:nvCxnSpPr>
        <p:spPr>
          <a:xfrm flipV="1">
            <a:off x="5443358" y="2830870"/>
            <a:ext cx="4992984" cy="55964"/>
          </a:xfrm>
          <a:prstGeom prst="bentConnector4">
            <a:avLst>
              <a:gd name="adj1" fmla="val 32416"/>
              <a:gd name="adj2" fmla="val 1800404"/>
            </a:avLst>
          </a:prstGeom>
          <a:ln w="88900" cmpd="dbl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6" name="Connettore 4 1035"/>
          <p:cNvCxnSpPr>
            <a:endCxn id="11" idx="2"/>
          </p:cNvCxnSpPr>
          <p:nvPr/>
        </p:nvCxnSpPr>
        <p:spPr>
          <a:xfrm>
            <a:off x="5457614" y="4091009"/>
            <a:ext cx="3838804" cy="778136"/>
          </a:xfrm>
          <a:prstGeom prst="bentConnector4">
            <a:avLst>
              <a:gd name="adj1" fmla="val 54827"/>
              <a:gd name="adj2" fmla="val 169004"/>
            </a:avLst>
          </a:prstGeom>
          <a:ln w="88900" cmpd="dbl">
            <a:solidFill>
              <a:schemeClr val="accent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39" name="Connettore 4 1038"/>
          <p:cNvCxnSpPr>
            <a:endCxn id="12" idx="2"/>
          </p:cNvCxnSpPr>
          <p:nvPr/>
        </p:nvCxnSpPr>
        <p:spPr>
          <a:xfrm>
            <a:off x="5488861" y="4621023"/>
            <a:ext cx="4947481" cy="248122"/>
          </a:xfrm>
          <a:prstGeom prst="bentConnector4">
            <a:avLst>
              <a:gd name="adj1" fmla="val 32254"/>
              <a:gd name="adj2" fmla="val 504953"/>
            </a:avLst>
          </a:prstGeom>
          <a:ln w="88900" cmpd="dbl">
            <a:solidFill>
              <a:srgbClr val="FFFF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Connettore 2 5"/>
          <p:cNvCxnSpPr/>
          <p:nvPr/>
        </p:nvCxnSpPr>
        <p:spPr>
          <a:xfrm>
            <a:off x="3222173" y="2886834"/>
            <a:ext cx="1440000" cy="0"/>
          </a:xfrm>
          <a:prstGeom prst="straightConnector1">
            <a:avLst/>
          </a:prstGeom>
          <a:ln w="50800" cmpd="dbl">
            <a:solidFill>
              <a:srgbClr val="FFFF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>
            <a:off x="3222173" y="3406688"/>
            <a:ext cx="1440000" cy="0"/>
          </a:xfrm>
          <a:prstGeom prst="straightConnector1">
            <a:avLst/>
          </a:prstGeom>
          <a:ln w="50800" cmpd="dbl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>
            <a:off x="3232333" y="4072326"/>
            <a:ext cx="1440000" cy="0"/>
          </a:xfrm>
          <a:prstGeom prst="straightConnector1">
            <a:avLst/>
          </a:prstGeom>
          <a:ln w="50800" cmpd="dbl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>
            <a:off x="3232333" y="4592180"/>
            <a:ext cx="1440000" cy="0"/>
          </a:xfrm>
          <a:prstGeom prst="straightConnector1">
            <a:avLst/>
          </a:prstGeom>
          <a:ln w="50800" cmpd="dbl">
            <a:solidFill>
              <a:srgbClr val="FFFF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GO!</a:t>
            </a:r>
            <a:endParaRPr lang="it-IT" dirty="0"/>
          </a:p>
        </p:txBody>
      </p:sp>
      <p:sp>
        <p:nvSpPr>
          <p:cNvPr id="5" name="Sottotito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82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ConnectTheDots.io</a:t>
            </a:r>
            <a:endParaRPr lang="en-US" dirty="0"/>
          </a:p>
        </p:txBody>
      </p:sp>
      <p:pic>
        <p:nvPicPr>
          <p:cNvPr id="1028" name="Picture 4" descr="https://github.com/Azure/connectthedots/raw/master/images/Arduino-Pi-Io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64" y="1825625"/>
            <a:ext cx="93890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5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UWA with .NET</a:t>
            </a:r>
            <a:endParaRPr lang="it-IT" dirty="0"/>
          </a:p>
        </p:txBody>
      </p:sp>
      <p:pic>
        <p:nvPicPr>
          <p:cNvPr id="1026" name="Picture 2" descr="http://blogs.msdn.com/cfs-filesystemfile.ashx/__key/communityserver-blogs-components-weblogfiles/00-00-01-12-34/3554.dotnet_2D00_native_2D00_flow_2D00_diagr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656" y="1825625"/>
            <a:ext cx="9159263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99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Grazie!</a:t>
            </a:r>
            <a:endParaRPr lang="en-US" dirty="0"/>
          </a:p>
        </p:txBody>
      </p:sp>
      <p:sp>
        <p:nvSpPr>
          <p:cNvPr id="6" name="Sottotito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Un sentito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6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Middle-earth</a:t>
            </a:r>
          </a:p>
        </p:txBody>
      </p:sp>
      <p:sp>
        <p:nvSpPr>
          <p:cNvPr id="6" name="Nuvola 5"/>
          <p:cNvSpPr/>
          <p:nvPr/>
        </p:nvSpPr>
        <p:spPr>
          <a:xfrm>
            <a:off x="838200" y="3086581"/>
            <a:ext cx="2470079" cy="1774581"/>
          </a:xfrm>
          <a:prstGeom prst="cloud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Cloud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30" name="Picture 6" descr="http://www.pubnub.com/blog/wp-content/uploads/2014/05/InternetOfThings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721" y="2846140"/>
            <a:ext cx="2470079" cy="226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ccia bidirezionale orizzontale 12"/>
          <p:cNvSpPr/>
          <p:nvPr/>
        </p:nvSpPr>
        <p:spPr>
          <a:xfrm>
            <a:off x="3921760" y="2846140"/>
            <a:ext cx="4357499" cy="2261495"/>
          </a:xfrm>
          <a:prstGeom prst="leftRightArrow">
            <a:avLst>
              <a:gd name="adj1" fmla="val 50000"/>
              <a:gd name="adj2" fmla="val 5673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5359063" y="2087315"/>
            <a:ext cx="1473873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239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?</a:t>
            </a:r>
            <a:endParaRPr lang="it-IT" sz="23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77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Windows 10</a:t>
            </a:r>
            <a:endParaRPr lang="en-US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3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12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convergence</a:t>
            </a:r>
            <a:endParaRPr lang="en-US" dirty="0"/>
          </a:p>
        </p:txBody>
      </p:sp>
      <p:pic>
        <p:nvPicPr>
          <p:cNvPr id="1026" name="Picture 2" descr="[image12%255B1%255D.png]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5973" y="2126529"/>
            <a:ext cx="9500054" cy="40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4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</a:t>
            </a:r>
            <a:endParaRPr lang="en-US" dirty="0"/>
          </a:p>
        </p:txBody>
      </p:sp>
      <p:pic>
        <p:nvPicPr>
          <p:cNvPr id="6" name="Content Placeholder 5" descr="Gallo-blog-1-v2[1]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92" y="2062016"/>
            <a:ext cx="9034159" cy="3931340"/>
          </a:xfrm>
        </p:spPr>
      </p:pic>
    </p:spTree>
    <p:extLst>
      <p:ext uri="{BB962C8B-B14F-4D97-AF65-F5344CB8AC3E}">
        <p14:creationId xmlns:p14="http://schemas.microsoft.com/office/powerpoint/2010/main" val="7097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</a:t>
            </a:r>
            <a:r>
              <a:rPr lang="en-US" smtClean="0"/>
              <a:t>families extensions</a:t>
            </a:r>
            <a:endParaRPr lang="en-US" dirty="0"/>
          </a:p>
        </p:txBody>
      </p:sp>
      <p:pic>
        <p:nvPicPr>
          <p:cNvPr id="4" name="Content Placeholder 3" descr="Treadwell2[1]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0" y="1825625"/>
            <a:ext cx="5294794" cy="4351338"/>
          </a:xfrm>
        </p:spPr>
      </p:pic>
    </p:spTree>
    <p:extLst>
      <p:ext uri="{BB962C8B-B14F-4D97-AF65-F5344CB8AC3E}">
        <p14:creationId xmlns:p14="http://schemas.microsoft.com/office/powerpoint/2010/main" val="157742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SDK, Many Technologies</a:t>
            </a:r>
            <a:endParaRPr lang="en-US" dirty="0"/>
          </a:p>
        </p:txBody>
      </p:sp>
      <p:pic>
        <p:nvPicPr>
          <p:cNvPr id="4" name="Content Placeholder 3" descr="getting-started-developing-universal-windows-platform-uwp-apps-11-638[1]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9634" y="2046812"/>
            <a:ext cx="8264163" cy="3763529"/>
          </a:xfrm>
        </p:spPr>
      </p:pic>
    </p:spTree>
    <p:extLst>
      <p:ext uri="{BB962C8B-B14F-4D97-AF65-F5344CB8AC3E}">
        <p14:creationId xmlns:p14="http://schemas.microsoft.com/office/powerpoint/2010/main" val="30915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0</TotalTime>
  <Words>204</Words>
  <Application>Microsoft Office PowerPoint</Application>
  <PresentationFormat>Widescreen</PresentationFormat>
  <Paragraphs>85</Paragraphs>
  <Slides>26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Profondità</vt:lpstr>
      <vt:lpstr>Presentazione standard di PowerPoint</vt:lpstr>
      <vt:lpstr>Windows 10 for IoT</vt:lpstr>
      <vt:lpstr>Grazie!</vt:lpstr>
      <vt:lpstr>Middle-earth</vt:lpstr>
      <vt:lpstr>Windows 10</vt:lpstr>
      <vt:lpstr>The convergence</vt:lpstr>
      <vt:lpstr>Windows 10</vt:lpstr>
      <vt:lpstr>Device families extensions</vt:lpstr>
      <vt:lpstr>One SDK, Many Technologies</vt:lpstr>
      <vt:lpstr>Move to Windows 10</vt:lpstr>
      <vt:lpstr>Windows 10 IoT Editions</vt:lpstr>
      <vt:lpstr>dev.windows.com/iot</vt:lpstr>
      <vt:lpstr>Windows 10 devices</vt:lpstr>
      <vt:lpstr>Raspberry Pi 2 B+</vt:lpstr>
      <vt:lpstr>What you need</vt:lpstr>
      <vt:lpstr>Set up your PC</vt:lpstr>
      <vt:lpstr>Ready…</vt:lpstr>
      <vt:lpstr>Legacy Web App</vt:lpstr>
      <vt:lpstr>IoTennis</vt:lpstr>
      <vt:lpstr>GO!</vt:lpstr>
      <vt:lpstr>HC-SR04</vt:lpstr>
      <vt:lpstr>Components</vt:lpstr>
      <vt:lpstr>Wires</vt:lpstr>
      <vt:lpstr>GO!</vt:lpstr>
      <vt:lpstr>ConnectTheDots.io</vt:lpstr>
      <vt:lpstr>UWA with .NET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2015-10-09T07:49:14Z</dcterms:created>
  <dcterms:modified xsi:type="dcterms:W3CDTF">2015-10-09T07:50:37Z</dcterms:modified>
  <cp:contentStatus>Finale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